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4" r:id="rId2"/>
    <p:sldId id="387" r:id="rId3"/>
    <p:sldId id="392" r:id="rId4"/>
    <p:sldId id="393" r:id="rId5"/>
    <p:sldId id="394" r:id="rId6"/>
    <p:sldId id="398" r:id="rId7"/>
    <p:sldId id="403" r:id="rId8"/>
    <p:sldId id="399" r:id="rId9"/>
    <p:sldId id="404" r:id="rId10"/>
    <p:sldId id="401" r:id="rId11"/>
    <p:sldId id="407" r:id="rId12"/>
    <p:sldId id="400" r:id="rId13"/>
    <p:sldId id="406" r:id="rId14"/>
    <p:sldId id="402" r:id="rId15"/>
    <p:sldId id="408" r:id="rId16"/>
    <p:sldId id="348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D0E"/>
    <a:srgbClr val="362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4717" autoAdjust="0"/>
  </p:normalViewPr>
  <p:slideViewPr>
    <p:cSldViewPr snapToGrid="0" snapToObjects="1">
      <p:cViewPr>
        <p:scale>
          <a:sx n="100" d="100"/>
          <a:sy n="100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0"/>
      <c:rotY val="20"/>
      <c:depthPercent val="50"/>
      <c:rAngAx val="1"/>
    </c:view3D>
    <c:floor>
      <c:thickness val="0"/>
      <c:spPr>
        <a:solidFill>
          <a:schemeClr val="bg1">
            <a:lumMod val="85000"/>
          </a:schemeClr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sideWall>
    <c:backWall>
      <c:thickness val="0"/>
      <c:spPr>
        <a:noFill/>
        <a:ln w="25400"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INV.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1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1"/>
              <c:layout>
                <c:manualLayout>
                  <c:x val="1.2626824395919547E-2"/>
                  <c:y val="-1.3718677666381634E-2"/>
                </c:manualLayout>
              </c:layout>
              <c:spPr/>
              <c:txPr>
                <a:bodyPr/>
                <a:lstStyle/>
                <a:p>
                  <a:pPr>
                    <a:defRPr sz="1100" b="0" i="0" u="none">
                      <a:solidFill>
                        <a:schemeClr val="tx2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0" u="none">
                      <a:solidFill>
                        <a:schemeClr val="tx2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 i="0" u="none">
                      <a:solidFill>
                        <a:schemeClr val="tx2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 (P)</c:v>
                </c:pt>
                <c:pt idx="15">
                  <c:v>2018 (P)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25.7</c:v>
                </c:pt>
                <c:pt idx="1">
                  <c:v>32.700000000000003</c:v>
                </c:pt>
                <c:pt idx="2">
                  <c:v>39.799999999999997</c:v>
                </c:pt>
                <c:pt idx="3">
                  <c:v>43.8</c:v>
                </c:pt>
                <c:pt idx="4">
                  <c:v>49</c:v>
                </c:pt>
                <c:pt idx="5">
                  <c:v>62.2</c:v>
                </c:pt>
                <c:pt idx="6">
                  <c:v>71.599999999999994</c:v>
                </c:pt>
                <c:pt idx="7">
                  <c:v>87.6</c:v>
                </c:pt>
                <c:pt idx="8">
                  <c:v>100.6</c:v>
                </c:pt>
                <c:pt idx="9">
                  <c:v>113.6</c:v>
                </c:pt>
                <c:pt idx="10">
                  <c:v>128.19999999999999</c:v>
                </c:pt>
                <c:pt idx="11">
                  <c:v>137.5</c:v>
                </c:pt>
                <c:pt idx="12">
                  <c:v>127.7</c:v>
                </c:pt>
                <c:pt idx="13">
                  <c:v>109.9</c:v>
                </c:pt>
                <c:pt idx="14">
                  <c:v>106.4</c:v>
                </c:pt>
                <c:pt idx="15">
                  <c:v>105.3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8460544"/>
        <c:axId val="218462080"/>
        <c:axId val="0"/>
      </c:bar3DChart>
      <c:catAx>
        <c:axId val="2184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bg1"/>
          </a:solidFill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2060"/>
                </a:solidFill>
                <a:latin typeface="Calibri" pitchFamily="34" charset="0"/>
                <a:ea typeface="Arial"/>
                <a:cs typeface="Arial"/>
              </a:defRPr>
            </a:pPr>
            <a:endParaRPr lang="pt-BR"/>
          </a:p>
        </c:txPr>
        <c:crossAx val="21846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462080"/>
        <c:scaling>
          <c:orientation val="minMax"/>
          <c:max val="1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18460544"/>
        <c:crosses val="autoZero"/>
        <c:crossBetween val="between"/>
        <c:majorUnit val="20"/>
      </c:valAx>
      <c:spPr>
        <a:noFill/>
        <a:ln w="245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5"/>
              <c:spPr/>
              <c:txPr>
                <a:bodyPr/>
                <a:lstStyle/>
                <a:p>
                  <a:pPr>
                    <a:defRPr sz="1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/>
              <c:txPr>
                <a:bodyPr/>
                <a:lstStyle/>
                <a:p>
                  <a:pPr>
                    <a:defRPr sz="10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Plan1!$A$1:$Q$1</c:f>
              <c:strCache>
                <c:ptCount val="17"/>
                <c:pt idx="0">
                  <c:v> 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 (P)</c:v>
                </c:pt>
                <c:pt idx="16">
                  <c:v>2018 (P)</c:v>
                </c:pt>
              </c:strCache>
            </c:strRef>
          </c:cat>
          <c:val>
            <c:numRef>
              <c:f>Plan1!$A$2:$Q$2</c:f>
              <c:numCache>
                <c:formatCode>0.00%</c:formatCode>
                <c:ptCount val="17"/>
                <c:pt idx="1">
                  <c:v>1.5100000000000001E-2</c:v>
                </c:pt>
                <c:pt idx="2">
                  <c:v>1.67E-2</c:v>
                </c:pt>
                <c:pt idx="3">
                  <c:v>1.84E-2</c:v>
                </c:pt>
                <c:pt idx="4">
                  <c:v>1.8200000000000001E-2</c:v>
                </c:pt>
                <c:pt idx="5">
                  <c:v>1.8100000000000002E-2</c:v>
                </c:pt>
                <c:pt idx="6">
                  <c:v>0.02</c:v>
                </c:pt>
                <c:pt idx="7">
                  <c:v>2.1600000000000001E-2</c:v>
                </c:pt>
                <c:pt idx="8">
                  <c:v>2.2499999999999999E-2</c:v>
                </c:pt>
                <c:pt idx="9">
                  <c:v>2.29E-2</c:v>
                </c:pt>
                <c:pt idx="10">
                  <c:v>2.3599999999999999E-2</c:v>
                </c:pt>
                <c:pt idx="11">
                  <c:v>2.41E-2</c:v>
                </c:pt>
                <c:pt idx="12">
                  <c:v>2.4199999999999999E-2</c:v>
                </c:pt>
                <c:pt idx="13">
                  <c:v>2.1299999999999999E-2</c:v>
                </c:pt>
                <c:pt idx="14">
                  <c:v>1.7600000000000001E-2</c:v>
                </c:pt>
                <c:pt idx="15">
                  <c:v>1.6199999999999999E-2</c:v>
                </c:pt>
                <c:pt idx="16">
                  <c:v>1.52E-2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38368"/>
        <c:axId val="231744256"/>
      </c:barChart>
      <c:catAx>
        <c:axId val="2317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231744256"/>
        <c:crosses val="autoZero"/>
        <c:auto val="1"/>
        <c:lblAlgn val="ctr"/>
        <c:lblOffset val="100"/>
        <c:noMultiLvlLbl val="0"/>
      </c:catAx>
      <c:valAx>
        <c:axId val="2317442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3173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75" y="0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DA44B3AF-7924-4826-9EA7-6C7F7DBBDD5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75" y="9428323"/>
            <a:ext cx="2945712" cy="498316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9B9B7AC-F2A2-465E-8B69-9648B6273D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98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F5E7E9C-A4CD-4219-8445-2E3D87BC888E}" type="datetimeFigureOut">
              <a:rPr lang="pt-BR" smtClean="0"/>
              <a:pPr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14882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170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70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03772E1-184D-4E29-822B-61A25E233D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9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772E1-184D-4E29-822B-61A25E233D1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71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7B18-D346-4027-BD17-57850B2A86B6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CACB-E2A8-4B23-A251-C438F9C76324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0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1AB6-1C2D-4F52-8234-16F74BC22525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74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3624-D5CD-4378-BA3F-7E890F7D9045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A419-6A52-4836-B553-F08CA870D3EA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9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EC76-93D0-4B1A-BC75-AA45C2CFC4C9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68E5-10FA-4C5E-8513-57C2E06F3626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AFBA-E09D-455B-BE99-AE6F1A6AF42E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53B-B40D-46E8-929A-A49C42D5E434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284-7AC6-4412-8080-039A8055AF55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6097-A50F-4F1B-9E25-41685816F370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2316-6644-48CC-9A36-A6B83FA1ED47}" type="datetime1">
              <a:rPr lang="en-US" smtClean="0"/>
              <a:pPr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620D-2C39-5240-8BEF-A5345D6764C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fraestruturaurbana.pini.com.br/edicoes-para-assinantes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-16585"/>
            <a:ext cx="9177976" cy="6876000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2620D-2C39-5240-8BEF-A5345D6764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-14514" y="4581525"/>
            <a:ext cx="9177975" cy="2280102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79034" y="4952134"/>
            <a:ext cx="6031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RICS Secovi </a:t>
            </a:r>
            <a:r>
              <a:rPr lang="pt-BR" sz="2000" b="1" dirty="0" smtClean="0">
                <a:solidFill>
                  <a:schemeClr val="bg1"/>
                </a:solidFill>
              </a:rPr>
              <a:t>– SP  ULI </a:t>
            </a:r>
            <a:r>
              <a:rPr lang="pt-BR" sz="2000" b="1" dirty="0" err="1" smtClean="0">
                <a:solidFill>
                  <a:schemeClr val="bg1"/>
                </a:solidFill>
              </a:rPr>
              <a:t>International</a:t>
            </a:r>
            <a:r>
              <a:rPr lang="pt-BR" sz="2000" b="1" dirty="0" smtClean="0">
                <a:solidFill>
                  <a:schemeClr val="bg1"/>
                </a:solidFill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</a:rPr>
              <a:t>Summit</a:t>
            </a:r>
            <a:r>
              <a:rPr lang="pt-BR" sz="2000" b="1" dirty="0" smtClean="0">
                <a:solidFill>
                  <a:schemeClr val="bg1"/>
                </a:solidFill>
              </a:rPr>
              <a:t> Brasil 2018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endParaRPr lang="en-GB" sz="2000" b="1" dirty="0">
              <a:solidFill>
                <a:schemeClr val="bg1"/>
              </a:solidFill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Venilton Tadini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Presidente Executivo </a:t>
            </a:r>
            <a:r>
              <a:rPr lang="pt-BR" sz="2000" b="1" dirty="0" smtClean="0">
                <a:solidFill>
                  <a:schemeClr val="bg1"/>
                </a:solidFill>
              </a:rPr>
              <a:t>– ABDIB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20.06.18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8" name="Imagem 7" descr="Logo_ABDIB_padrao_transp_branc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5" y="5224368"/>
            <a:ext cx="1600222" cy="13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10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 : Resíduos Sólidos</a:t>
            </a:r>
            <a:endParaRPr lang="pt-BR" spc="-15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2925" y="1005668"/>
            <a:ext cx="7948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Objetivo</a:t>
            </a:r>
            <a:r>
              <a:rPr lang="pt-BR" sz="1600" dirty="0" smtClean="0"/>
              <a:t>: Oferecer sugestões de ações  e propostas para os problemas  e entraves enfrentados pelo setor que podem e devem ser encaminhadas às autoridades, de forma a retratar as necessidades do setor.</a:t>
            </a:r>
          </a:p>
          <a:p>
            <a:pPr algn="just"/>
            <a:r>
              <a:rPr lang="pt-BR" sz="1600" dirty="0" smtClean="0"/>
              <a:t>Relacionamos alguns dos principais gargalos identificados pelo Comitê.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u="sng" dirty="0" smtClean="0"/>
              <a:t>Sustentabilidade Econômico-financeira</a:t>
            </a:r>
          </a:p>
          <a:p>
            <a:pPr algn="just"/>
            <a:r>
              <a:rPr lang="pt-BR" sz="1600" dirty="0" smtClean="0"/>
              <a:t>Garantir que o serviço de gerenciamento de resíduo tenha fontes de caráter obrigatórias e continuada (</a:t>
            </a:r>
            <a:r>
              <a:rPr lang="pt-BR" sz="1600" dirty="0" err="1" smtClean="0"/>
              <a:t>Ex</a:t>
            </a:r>
            <a:r>
              <a:rPr lang="pt-BR" sz="1600" dirty="0" smtClean="0"/>
              <a:t>: taxa do lixo).</a:t>
            </a:r>
          </a:p>
          <a:p>
            <a:pPr algn="just"/>
            <a:r>
              <a:rPr lang="pt-BR" sz="1600" u="sng" dirty="0" smtClean="0"/>
              <a:t>Governança Pública</a:t>
            </a:r>
          </a:p>
          <a:p>
            <a:pPr algn="just"/>
            <a:r>
              <a:rPr lang="pt-BR" sz="1600" dirty="0" smtClean="0"/>
              <a:t>Implementação de um modelo de governança que permita uma articulação entre as esferas municipal, estadual e nacional.</a:t>
            </a:r>
          </a:p>
          <a:p>
            <a:pPr algn="just"/>
            <a:r>
              <a:rPr lang="pt-BR" sz="1600" u="sng" dirty="0" smtClean="0"/>
              <a:t>Segurança Jurídica</a:t>
            </a:r>
          </a:p>
          <a:p>
            <a:pPr algn="just"/>
            <a:r>
              <a:rPr lang="pt-BR" sz="1600" dirty="0" smtClean="0"/>
              <a:t>Identificados alguns dispositivos legais como mais relevantes ao regramento de acordos entre as diferentes esferas de governo, no setor de resíduos sólidos.</a:t>
            </a:r>
          </a:p>
          <a:p>
            <a:pPr algn="just"/>
            <a:r>
              <a:rPr lang="pt-BR" sz="1600" u="sng" dirty="0" smtClean="0"/>
              <a:t>Projeto Piloto</a:t>
            </a:r>
          </a:p>
          <a:p>
            <a:pPr algn="just"/>
            <a:r>
              <a:rPr lang="pt-BR" sz="1600" dirty="0" smtClean="0"/>
              <a:t>Após a aprovação das medidas propostas, sugere-se a realização de um projeto piloto a luz das sugestões apresentadas.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400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11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cidades: Mobilidade Urbana</a:t>
            </a:r>
            <a:endParaRPr lang="pt-BR" spc="-15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00918"/>
            <a:ext cx="3875629" cy="407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66954" y="5919168"/>
            <a:ext cx="34922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/>
              <a:t>Fonte: CNT</a:t>
            </a:r>
            <a:endParaRPr lang="pt-BR" sz="1200" b="0" dirty="0"/>
          </a:p>
        </p:txBody>
      </p:sp>
      <p:sp>
        <p:nvSpPr>
          <p:cNvPr id="11" name="Retângulo 10"/>
          <p:cNvSpPr/>
          <p:nvPr/>
        </p:nvSpPr>
        <p:spPr>
          <a:xfrm>
            <a:off x="5324474" y="1087411"/>
            <a:ext cx="3438525" cy="45474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pt-BR" sz="1300" dirty="0" smtClean="0">
                <a:solidFill>
                  <a:srgbClr val="FF0000"/>
                </a:solidFill>
              </a:rPr>
              <a:t>Resolver o problema de mobilidade urbana é um dos principais desafios das cidades brasileiras.  O tema mobilidade urbana e os desafios sustentáveis para o setor fazem parte do capitulo 11 do  ODS - Objetivo do Desenvolvimento Sustentável da ONU, com objetivos e metas estabelecidas até 2030 para que os países alcancem o desenvolvimento com sustentabilidade. </a:t>
            </a:r>
          </a:p>
          <a:p>
            <a:pPr algn="ctr" fontAlgn="base"/>
            <a:endParaRPr lang="pt-BR" sz="1300" dirty="0" smtClean="0">
              <a:solidFill>
                <a:srgbClr val="FF0000"/>
              </a:solidFill>
            </a:endParaRPr>
          </a:p>
          <a:p>
            <a:pPr algn="ctr" fontAlgn="base"/>
            <a:endParaRPr lang="pt-BR" sz="1300" dirty="0" smtClean="0">
              <a:solidFill>
                <a:srgbClr val="FF0000"/>
              </a:solidFill>
            </a:endParaRPr>
          </a:p>
          <a:p>
            <a:pPr algn="ctr" fontAlgn="base"/>
            <a:r>
              <a:rPr lang="pt-BR" sz="1300" dirty="0" smtClean="0">
                <a:solidFill>
                  <a:srgbClr val="E83D0E"/>
                </a:solidFill>
              </a:rPr>
              <a:t>O Programa </a:t>
            </a:r>
            <a:r>
              <a:rPr lang="pt-BR" sz="1300" dirty="0">
                <a:solidFill>
                  <a:srgbClr val="E83D0E"/>
                </a:solidFill>
              </a:rPr>
              <a:t>Avançar Cidades – Mobilidade Urbana, </a:t>
            </a:r>
            <a:r>
              <a:rPr lang="pt-BR" sz="1300" dirty="0" smtClean="0">
                <a:solidFill>
                  <a:srgbClr val="E83D0E"/>
                </a:solidFill>
              </a:rPr>
              <a:t>do Ministério das Cidades, lançado em  2017 e voltado </a:t>
            </a:r>
            <a:r>
              <a:rPr lang="pt-BR" sz="1300" dirty="0">
                <a:solidFill>
                  <a:srgbClr val="E83D0E"/>
                </a:solidFill>
              </a:rPr>
              <a:t>a projetos para municípios com população acima de 250 mil </a:t>
            </a:r>
            <a:r>
              <a:rPr lang="pt-BR" sz="1300" dirty="0" smtClean="0">
                <a:solidFill>
                  <a:srgbClr val="E83D0E"/>
                </a:solidFill>
              </a:rPr>
              <a:t>habitantes tem orçamento de R</a:t>
            </a:r>
            <a:r>
              <a:rPr lang="pt-BR" sz="1300" dirty="0">
                <a:solidFill>
                  <a:srgbClr val="E83D0E"/>
                </a:solidFill>
              </a:rPr>
              <a:t>$ 3,7 bilhões de financiamentos disponibilizados pelo Fundo de Garantia por Tempo e Serviço (FGTS</a:t>
            </a:r>
            <a:r>
              <a:rPr lang="pt-BR" sz="1300" dirty="0" smtClean="0">
                <a:solidFill>
                  <a:srgbClr val="E83D0E"/>
                </a:solidFill>
              </a:rPr>
              <a:t>), sendo uma importante fonte de investimentos para as cidades.</a:t>
            </a:r>
          </a:p>
          <a:p>
            <a:pPr algn="ctr" fontAlgn="base"/>
            <a:endParaRPr lang="pt-BR" sz="1300" dirty="0">
              <a:solidFill>
                <a:srgbClr val="E83D0E"/>
              </a:solidFill>
              <a:hlinkClick r:id="rId5"/>
            </a:endParaRPr>
          </a:p>
          <a:p>
            <a:pPr algn="ctr" fontAlgn="base"/>
            <a:endParaRPr lang="pt-BR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12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cidades: Mobilidade Urbana</a:t>
            </a:r>
            <a:endParaRPr lang="pt-BR" spc="-15" dirty="0"/>
          </a:p>
        </p:txBody>
      </p:sp>
      <p:sp>
        <p:nvSpPr>
          <p:cNvPr id="9" name="CaixaDeTexto 7"/>
          <p:cNvSpPr txBox="1"/>
          <p:nvPr/>
        </p:nvSpPr>
        <p:spPr>
          <a:xfrm>
            <a:off x="500063" y="1020648"/>
            <a:ext cx="8143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 smtClean="0"/>
              <a:t>Objetivo</a:t>
            </a:r>
            <a:r>
              <a:rPr lang="pt-BR" sz="1600" dirty="0" smtClean="0"/>
              <a:t>: Avaliar  e  propor soluções para a criação de uma instituição pública independente, na forma de uma </a:t>
            </a:r>
            <a:r>
              <a:rPr lang="pt-BR" sz="1600" b="1" dirty="0" smtClean="0"/>
              <a:t>Autoridade Metropolitana de Transportes</a:t>
            </a:r>
            <a:r>
              <a:rPr lang="pt-BR" sz="1600" dirty="0" smtClean="0"/>
              <a:t>, que terá como principal função definir políticas públicas e diretrizes para o desenvolvimento e gestão do sistema de transportes de grandes regiões metropolitanas</a:t>
            </a:r>
            <a:r>
              <a:rPr lang="pt-BR" sz="1600" dirty="0"/>
              <a:t>;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Plano de Ação: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1.Identificar/Desenvolver modelo estruturado de Autoridade Metropolitana de Transportes</a:t>
            </a:r>
            <a:r>
              <a:rPr lang="pt-BR" sz="1600" dirty="0"/>
              <a:t>;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2.Identificar arcabouço legal/ institucional existente, e/ou, a ser desenvolvido que viabilize a criação da Autoridade Metropolitana</a:t>
            </a:r>
            <a:r>
              <a:rPr lang="pt-BR" sz="1600" dirty="0"/>
              <a:t>;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3.Identificar e consultar interlocutores no Congresso Nacional que atuem no setor de infraestrutura para que possam analisar e promover institucionalmente o projeto</a:t>
            </a:r>
            <a:r>
              <a:rPr lang="pt-BR" sz="1600" dirty="0"/>
              <a:t>;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4.Identificar potencial região metropolitana para desenvolver um projeto piloto</a:t>
            </a:r>
            <a:r>
              <a:rPr lang="pt-BR" sz="1600" dirty="0"/>
              <a:t>;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5.Identificar principais fatores  que, além da inexistência de uma Autoridade Metropolitana, dificultam o desenvolvimento da mobilidade urbana, desenvolvendo soluções que possam ser apresentadas e discutidas com autoridades públicas e representantes do setor privado</a:t>
            </a:r>
            <a:r>
              <a:rPr lang="pt-BR" sz="1600" dirty="0"/>
              <a:t>;</a:t>
            </a:r>
          </a:p>
          <a:p>
            <a:pPr indent="-180000">
              <a:lnSpc>
                <a:spcPct val="120000"/>
              </a:lnSpc>
            </a:pPr>
            <a:r>
              <a:rPr lang="pt-BR" sz="1600" dirty="0" smtClean="0"/>
              <a:t>6.Identificar estruturas de financiamento e garantias para projetos de mobilidade urbana.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53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13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 : Recursos Hídricos e Saneamento</a:t>
            </a:r>
            <a:endParaRPr lang="pt-BR" spc="-15" dirty="0"/>
          </a:p>
        </p:txBody>
      </p:sp>
      <p:sp>
        <p:nvSpPr>
          <p:cNvPr id="13" name="Retângulo 12"/>
          <p:cNvSpPr/>
          <p:nvPr/>
        </p:nvSpPr>
        <p:spPr>
          <a:xfrm>
            <a:off x="4438650" y="1141788"/>
            <a:ext cx="4324349" cy="45474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00" dirty="0" smtClean="0">
                <a:solidFill>
                  <a:srgbClr val="FF0000"/>
                </a:solidFill>
              </a:rPr>
              <a:t>- Cada</a:t>
            </a:r>
            <a:r>
              <a:rPr lang="pt-BR" sz="1300" dirty="0">
                <a:solidFill>
                  <a:srgbClr val="FF0000"/>
                </a:solidFill>
              </a:rPr>
              <a:t> </a:t>
            </a:r>
            <a:r>
              <a:rPr lang="pt-BR" sz="1300" b="1" dirty="0">
                <a:solidFill>
                  <a:srgbClr val="FF0000"/>
                </a:solidFill>
              </a:rPr>
              <a:t>R$ 1,00</a:t>
            </a:r>
            <a:r>
              <a:rPr lang="pt-BR" sz="1300" dirty="0">
                <a:solidFill>
                  <a:srgbClr val="FF0000"/>
                </a:solidFill>
              </a:rPr>
              <a:t> investido em saneamento gera economia de </a:t>
            </a:r>
            <a:r>
              <a:rPr lang="pt-BR" sz="1300" b="1" dirty="0">
                <a:solidFill>
                  <a:srgbClr val="FF0000"/>
                </a:solidFill>
              </a:rPr>
              <a:t>R$ 4,00</a:t>
            </a:r>
            <a:r>
              <a:rPr lang="pt-BR" sz="1300" dirty="0">
                <a:solidFill>
                  <a:srgbClr val="FF0000"/>
                </a:solidFill>
              </a:rPr>
              <a:t> na saúde;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- Em </a:t>
            </a:r>
            <a:r>
              <a:rPr lang="pt-BR" sz="1300" dirty="0">
                <a:solidFill>
                  <a:srgbClr val="FF0000"/>
                </a:solidFill>
              </a:rPr>
              <a:t>2013, segundo o Ministério da Saúde (DATASUS), foram notificadas mais de </a:t>
            </a:r>
            <a:r>
              <a:rPr lang="pt-BR" sz="1300" b="1" dirty="0">
                <a:solidFill>
                  <a:srgbClr val="FF0000"/>
                </a:solidFill>
              </a:rPr>
              <a:t>340 mil</a:t>
            </a:r>
            <a:r>
              <a:rPr lang="pt-BR" sz="1300" dirty="0">
                <a:solidFill>
                  <a:srgbClr val="FF0000"/>
                </a:solidFill>
              </a:rPr>
              <a:t> internações por infecções gastrintestinais no país;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- Em 2013 o </a:t>
            </a:r>
            <a:r>
              <a:rPr lang="pt-BR" sz="1300" dirty="0">
                <a:solidFill>
                  <a:srgbClr val="FF0000"/>
                </a:solidFill>
              </a:rPr>
              <a:t>custo de uma internação por infecção gastrintestinal no Sistema Único de Saúde (SUS) foi de cerca de </a:t>
            </a:r>
            <a:r>
              <a:rPr lang="pt-BR" sz="1300" b="1" dirty="0">
                <a:solidFill>
                  <a:srgbClr val="FF0000"/>
                </a:solidFill>
              </a:rPr>
              <a:t>R$ 355,71</a:t>
            </a:r>
            <a:r>
              <a:rPr lang="pt-BR" sz="1300" dirty="0">
                <a:solidFill>
                  <a:srgbClr val="FF0000"/>
                </a:solidFill>
              </a:rPr>
              <a:t> por paciente na média nacional.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- Se</a:t>
            </a:r>
            <a:r>
              <a:rPr lang="pt-BR" sz="1300" dirty="0">
                <a:solidFill>
                  <a:srgbClr val="FF0000"/>
                </a:solidFill>
              </a:rPr>
              <a:t> </a:t>
            </a:r>
            <a:r>
              <a:rPr lang="pt-BR" sz="1300" b="1" dirty="0">
                <a:solidFill>
                  <a:srgbClr val="FF0000"/>
                </a:solidFill>
              </a:rPr>
              <a:t>100%</a:t>
            </a:r>
            <a:r>
              <a:rPr lang="pt-BR" sz="1300" dirty="0">
                <a:solidFill>
                  <a:srgbClr val="FF0000"/>
                </a:solidFill>
              </a:rPr>
              <a:t> da população tivesse acesso à coleta de esgoto haveria uma redução, em termos absolutos, de </a:t>
            </a:r>
            <a:r>
              <a:rPr lang="pt-BR" sz="1300" b="1" dirty="0">
                <a:solidFill>
                  <a:srgbClr val="FF0000"/>
                </a:solidFill>
              </a:rPr>
              <a:t>74,6 mil</a:t>
            </a:r>
            <a:r>
              <a:rPr lang="pt-BR" sz="1300" dirty="0">
                <a:solidFill>
                  <a:srgbClr val="FF0000"/>
                </a:solidFill>
              </a:rPr>
              <a:t> internações. </a:t>
            </a:r>
            <a:r>
              <a:rPr lang="pt-BR" sz="1300" b="1" dirty="0">
                <a:solidFill>
                  <a:srgbClr val="FF0000"/>
                </a:solidFill>
              </a:rPr>
              <a:t>56%</a:t>
            </a:r>
            <a:r>
              <a:rPr lang="pt-BR" sz="1300" dirty="0">
                <a:solidFill>
                  <a:srgbClr val="FF0000"/>
                </a:solidFill>
              </a:rPr>
              <a:t> dessa redução ocorreria no </a:t>
            </a:r>
            <a:r>
              <a:rPr lang="pt-BR" sz="1300" dirty="0" smtClean="0">
                <a:solidFill>
                  <a:srgbClr val="FF0000"/>
                </a:solidFill>
              </a:rPr>
              <a:t>Nordeste.</a:t>
            </a:r>
            <a:endParaRPr lang="pt-BR" sz="1300" dirty="0">
              <a:solidFill>
                <a:srgbClr val="FF0000"/>
              </a:solidFill>
            </a:endParaRPr>
          </a:p>
          <a:p>
            <a:r>
              <a:rPr lang="pt-BR" sz="1300" dirty="0">
                <a:solidFill>
                  <a:srgbClr val="FF0000"/>
                </a:solidFill>
              </a:rPr>
              <a:t> </a:t>
            </a:r>
            <a:r>
              <a:rPr lang="pt-BR" sz="1300" dirty="0" smtClean="0">
                <a:solidFill>
                  <a:srgbClr val="FF0000"/>
                </a:solidFill>
              </a:rPr>
              <a:t>- Em </a:t>
            </a:r>
            <a:r>
              <a:rPr lang="pt-BR" sz="1300" dirty="0">
                <a:solidFill>
                  <a:srgbClr val="FF0000"/>
                </a:solidFill>
              </a:rPr>
              <a:t>2013, o país teve mais de </a:t>
            </a:r>
            <a:r>
              <a:rPr lang="pt-BR" sz="1300" b="1" dirty="0">
                <a:solidFill>
                  <a:srgbClr val="FF0000"/>
                </a:solidFill>
              </a:rPr>
              <a:t>14 milhões</a:t>
            </a:r>
            <a:r>
              <a:rPr lang="pt-BR" sz="1300" dirty="0">
                <a:solidFill>
                  <a:srgbClr val="FF0000"/>
                </a:solidFill>
              </a:rPr>
              <a:t> de casos de afastamento por diarreia ou vômito;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- Em </a:t>
            </a:r>
            <a:r>
              <a:rPr lang="pt-BR" sz="1300" dirty="0">
                <a:solidFill>
                  <a:srgbClr val="FF0000"/>
                </a:solidFill>
              </a:rPr>
              <a:t>2013, tivemos </a:t>
            </a:r>
            <a:r>
              <a:rPr lang="pt-BR" sz="1300" b="1" dirty="0">
                <a:solidFill>
                  <a:srgbClr val="FF0000"/>
                </a:solidFill>
              </a:rPr>
              <a:t>391 mil</a:t>
            </a:r>
            <a:r>
              <a:rPr lang="pt-BR" sz="1300" dirty="0">
                <a:solidFill>
                  <a:srgbClr val="FF0000"/>
                </a:solidFill>
              </a:rPr>
              <a:t> Internações por conta de doenças gastrointestinais infecciosas;</a:t>
            </a:r>
          </a:p>
          <a:p>
            <a:r>
              <a:rPr lang="pt-BR" sz="1300" dirty="0" smtClean="0">
                <a:solidFill>
                  <a:srgbClr val="FF0000"/>
                </a:solidFill>
              </a:rPr>
              <a:t>- Em </a:t>
            </a:r>
            <a:r>
              <a:rPr lang="pt-BR" sz="1300" dirty="0">
                <a:solidFill>
                  <a:srgbClr val="FF0000"/>
                </a:solidFill>
              </a:rPr>
              <a:t>vinte anos (2015 a 2035), considerando o avanço gradativo do saneamento, o valor presente da economia com saúde, seja pelos afastamentos do trabalho, seja pelas despesas com internação no SUS, deve alcançar </a:t>
            </a:r>
            <a:r>
              <a:rPr lang="pt-BR" sz="1300" b="1" dirty="0">
                <a:solidFill>
                  <a:srgbClr val="FF0000"/>
                </a:solidFill>
              </a:rPr>
              <a:t>R$ 7,239 bilhões</a:t>
            </a:r>
            <a:r>
              <a:rPr lang="pt-BR" sz="1300" dirty="0">
                <a:solidFill>
                  <a:srgbClr val="FF0000"/>
                </a:solidFill>
              </a:rPr>
              <a:t> no </a:t>
            </a:r>
            <a:r>
              <a:rPr lang="pt-BR" sz="1300" dirty="0" smtClean="0">
                <a:solidFill>
                  <a:srgbClr val="FF0000"/>
                </a:solidFill>
              </a:rPr>
              <a:t>país.</a:t>
            </a:r>
            <a:endParaRPr lang="pt-BR" sz="1300" dirty="0">
              <a:solidFill>
                <a:srgbClr val="FF0000"/>
              </a:solidFill>
            </a:endParaRPr>
          </a:p>
          <a:p>
            <a:endParaRPr lang="pt-BR" sz="1300" dirty="0">
              <a:solidFill>
                <a:srgbClr val="FF0000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66954" y="5919168"/>
            <a:ext cx="34922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/>
              <a:t>Fonte: Instituto Trata Brasil</a:t>
            </a:r>
            <a:endParaRPr lang="pt-BR" sz="1200" b="0" dirty="0"/>
          </a:p>
        </p:txBody>
      </p:sp>
      <p:sp>
        <p:nvSpPr>
          <p:cNvPr id="7" name="Retângulo 6"/>
          <p:cNvSpPr/>
          <p:nvPr/>
        </p:nvSpPr>
        <p:spPr>
          <a:xfrm>
            <a:off x="466726" y="1600200"/>
            <a:ext cx="3857624" cy="14819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/>
              <a:t>Investimento necessário para a universalização  dos 4 serviços de saneamento (água, esgotos, resíduos e drenagem) </a:t>
            </a:r>
            <a:r>
              <a:rPr lang="pt-BR" sz="1700" b="1" dirty="0" smtClean="0"/>
              <a:t>= R$ 508 bilhões em 20 anos.</a:t>
            </a:r>
            <a:endParaRPr lang="pt-BR" sz="1700" b="1" dirty="0"/>
          </a:p>
        </p:txBody>
      </p:sp>
      <p:sp>
        <p:nvSpPr>
          <p:cNvPr id="17" name="Retângulo 16"/>
          <p:cNvSpPr/>
          <p:nvPr/>
        </p:nvSpPr>
        <p:spPr>
          <a:xfrm>
            <a:off x="457202" y="3415492"/>
            <a:ext cx="3853432" cy="1413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dirty="0" smtClean="0"/>
              <a:t>Só para água</a:t>
            </a:r>
            <a:r>
              <a:rPr lang="pt-BR" sz="1700" dirty="0"/>
              <a:t> </a:t>
            </a:r>
            <a:r>
              <a:rPr lang="pt-BR" sz="1700" dirty="0" smtClean="0"/>
              <a:t>e esgotos os investimentos necessários são de</a:t>
            </a:r>
            <a:r>
              <a:rPr lang="pt-BR" sz="1700" b="1" dirty="0" smtClean="0"/>
              <a:t> R$ 303 bilhões no mesmo período.</a:t>
            </a:r>
            <a:endParaRPr lang="pt-BR" sz="1700" b="1" dirty="0"/>
          </a:p>
        </p:txBody>
      </p:sp>
    </p:spTree>
    <p:extLst>
      <p:ext uri="{BB962C8B-B14F-4D97-AF65-F5344CB8AC3E}">
        <p14:creationId xmlns:p14="http://schemas.microsoft.com/office/powerpoint/2010/main" val="2390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14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 : Recursos Hídricos e Saneamento</a:t>
            </a:r>
            <a:endParaRPr lang="pt-BR" spc="-15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2925" y="1011936"/>
            <a:ext cx="79485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Objetivo</a:t>
            </a:r>
            <a:r>
              <a:rPr lang="pt-BR" sz="1600" dirty="0" smtClean="0"/>
              <a:t>: </a:t>
            </a:r>
            <a:r>
              <a:rPr lang="pt-BR" sz="1600" dirty="0"/>
              <a:t>Diante do novo quadro político institucional, no qual destaca-se a lei 13.334/2016 (PPI), fica clara a necessidade de a ABDIB, através </a:t>
            </a:r>
            <a:r>
              <a:rPr lang="pt-BR" sz="1600" dirty="0" smtClean="0"/>
              <a:t>do </a:t>
            </a:r>
            <a:r>
              <a:rPr lang="pt-BR" sz="1600" dirty="0"/>
              <a:t>Comitê, apontar caminhos que possam contribuir para o maior compartilhamento dos serviços de saneamento básico, entre parceiros públicos e privados, visando a universalização dos serviços.</a:t>
            </a:r>
          </a:p>
          <a:p>
            <a:pPr algn="just"/>
            <a:r>
              <a:rPr lang="pt-BR" sz="1600" dirty="0" smtClean="0"/>
              <a:t>Para </a:t>
            </a:r>
            <a:r>
              <a:rPr lang="pt-BR" sz="1600" dirty="0"/>
              <a:t>essa gestão compartilhada de serviços de água e/ou esgoto há que se trabalhar também, na consolidação do ambiente jurídico institucional a fim de que se tenha um marco seguro para o desenvolvimento de soluções</a:t>
            </a:r>
            <a:r>
              <a:rPr lang="pt-BR" sz="1600" dirty="0" smtClean="0"/>
              <a:t>.</a:t>
            </a:r>
          </a:p>
          <a:p>
            <a:pPr algn="just"/>
            <a:r>
              <a:rPr lang="pt-BR" sz="1600" b="1" dirty="0" smtClean="0"/>
              <a:t>Temas Estruturantes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Planos Municipais de Saneamento Básico / PLANSAB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Regime Tributário / Desoneração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Desburocratização dos financiamentos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Regulação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Melhoria (choque de gestão)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Mobilização do capital público e privado (modelos)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Subsídios / Tarifas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Inovação Tecnológica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Capacitação de recursos humanos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600" dirty="0"/>
              <a:t>Comunicação</a:t>
            </a:r>
          </a:p>
          <a:p>
            <a:pPr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95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15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 : Energia Elétrica – Geração Fontes de energia limpa</a:t>
            </a:r>
            <a:endParaRPr lang="pt-BR" spc="-1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3" y="1415326"/>
            <a:ext cx="4129659" cy="197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89965" y="1081329"/>
            <a:ext cx="45434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 smtClean="0"/>
              <a:t>Participação fontes renováveis na matriz energética 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624509" y="3425701"/>
            <a:ext cx="4309441" cy="22702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rgbClr val="FF0000"/>
                </a:solidFill>
              </a:rPr>
              <a:t>A participação das fontes renováveis na matriz energética do Brasil é uma das maiores do mundo. Em 2016 essa fonte de geração de energia correspondeu a 43,5% de toda a energia gerada. </a:t>
            </a:r>
            <a:endParaRPr lang="pt-BR" sz="13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12" y="1081329"/>
            <a:ext cx="3529219" cy="213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5033391" y="3425700"/>
            <a:ext cx="3792440" cy="22702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Os investimentos em fontes alternativas e limpas de energia com aproveitamento do potencial solar e eólico brasileiro será importante para o suprimento de energia nos próximos anos.</a:t>
            </a:r>
          </a:p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E83D0E"/>
                </a:solidFill>
              </a:rPr>
              <a:t>O Plano Decenal de Expansão de Energia Elétrica 2026 </a:t>
            </a:r>
            <a:r>
              <a:rPr lang="pt-BR" sz="1200" dirty="0">
                <a:solidFill>
                  <a:srgbClr val="E83D0E"/>
                </a:solidFill>
              </a:rPr>
              <a:t>prevê uma expansão de cerca de 41 </a:t>
            </a:r>
            <a:r>
              <a:rPr lang="pt-BR" sz="1200" dirty="0" err="1">
                <a:solidFill>
                  <a:srgbClr val="E83D0E"/>
                </a:solidFill>
              </a:rPr>
              <a:t>gigawatts</a:t>
            </a:r>
            <a:r>
              <a:rPr lang="pt-BR" sz="1200" dirty="0">
                <a:solidFill>
                  <a:srgbClr val="E83D0E"/>
                </a:solidFill>
              </a:rPr>
              <a:t> na </a:t>
            </a:r>
            <a:r>
              <a:rPr lang="pt-BR" sz="1200" dirty="0" smtClean="0">
                <a:solidFill>
                  <a:srgbClr val="E83D0E"/>
                </a:solidFill>
              </a:rPr>
              <a:t>oferta </a:t>
            </a:r>
            <a:r>
              <a:rPr lang="pt-BR" sz="1200" dirty="0">
                <a:solidFill>
                  <a:srgbClr val="E83D0E"/>
                </a:solidFill>
              </a:rPr>
              <a:t>de energia até 2026, com predomínio das usinas eólicas e solares, que deverão responder por quase 19 </a:t>
            </a:r>
            <a:r>
              <a:rPr lang="pt-BR" sz="1200" dirty="0" err="1">
                <a:solidFill>
                  <a:srgbClr val="E83D0E"/>
                </a:solidFill>
              </a:rPr>
              <a:t>gigawatts</a:t>
            </a:r>
            <a:r>
              <a:rPr lang="pt-BR" sz="1200" dirty="0">
                <a:solidFill>
                  <a:srgbClr val="E83D0E"/>
                </a:solidFill>
              </a:rPr>
              <a:t> no </a:t>
            </a:r>
            <a:r>
              <a:rPr lang="pt-BR" sz="1200" dirty="0" smtClean="0">
                <a:solidFill>
                  <a:srgbClr val="E83D0E"/>
                </a:solidFill>
              </a:rPr>
              <a:t>período. </a:t>
            </a:r>
            <a:r>
              <a:rPr lang="pt-BR" sz="1200" dirty="0">
                <a:solidFill>
                  <a:srgbClr val="E83D0E"/>
                </a:solidFill>
              </a:rPr>
              <a:t>Desse montante, destaca-se a expansão esperada de 11,8 GW para a fonte eólica e de 7 GW para a fonte solar-fotovoltaica.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66954" y="5919168"/>
            <a:ext cx="34922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/>
              <a:t>Fonte: ONS, MME e EPE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2096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794365" y="-4000"/>
            <a:ext cx="34108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53881" y="3209556"/>
            <a:ext cx="3135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Obrigado!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7" name="Imagem 6" descr="Logo_ABDIB_padrao_transp_branc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61" y="1127647"/>
            <a:ext cx="1600222" cy="134282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84648" y="4975175"/>
            <a:ext cx="3135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Praça Monteiro Lobato, 36 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Butantã – São Paulo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CEP 05506-030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Telefone: (11) 3094-1950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abdib@abdib.org.br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9016" y="328101"/>
            <a:ext cx="6453759" cy="585031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ABDIB -  Quem Somos</a:t>
            </a:r>
            <a:endParaRPr lang="pt-BR" spc="-15"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Espaço Reservado para Conteúdo 20"/>
          <p:cNvSpPr txBox="1">
            <a:spLocks/>
          </p:cNvSpPr>
          <p:nvPr/>
        </p:nvSpPr>
        <p:spPr>
          <a:xfrm>
            <a:off x="609600" y="1314451"/>
            <a:ext cx="3600000" cy="43529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Entidade privada, sem fins lucrativos.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Fundada em 1955 para buscar o desenvolvimento da infraestrutura e das indústrias de base no Brasil.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Cerca de cem empresas associadas, entre públicas e privadas.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</a:rPr>
              <a:t>Concessionárias de serviços públicos, construtoras, fabricantes de bens de capital sob encomenda, escritórios de advocacia, bancos e fundos de investimento e serviços de engenharia, entre outras.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Espaço Reservado para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14" y="1431654"/>
            <a:ext cx="4041775" cy="30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3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9016" y="328101"/>
            <a:ext cx="6453759" cy="585031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ABDIB -  Missão</a:t>
            </a:r>
            <a:endParaRPr lang="pt-BR" spc="-15"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Espaço Reservado para Conteúdo 20"/>
          <p:cNvSpPr txBox="1">
            <a:spLocks/>
          </p:cNvSpPr>
          <p:nvPr/>
        </p:nvSpPr>
        <p:spPr>
          <a:xfrm>
            <a:off x="552450" y="1257501"/>
            <a:ext cx="3600000" cy="432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smtClean="0">
                <a:solidFill>
                  <a:schemeClr val="bg2">
                    <a:lumMod val="25000"/>
                  </a:schemeClr>
                </a:solidFill>
              </a:rPr>
              <a:t>Contribuir para o crescimento econômico e o desenvolvimento social do Brasil por meio da expansão dos investimentos em infraestrutura e indústrias de base.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smtClean="0">
                <a:solidFill>
                  <a:schemeClr val="bg2">
                    <a:lumMod val="25000"/>
                  </a:schemeClr>
                </a:solidFill>
              </a:rPr>
              <a:t>Fortalecer a competitividade das empresas de bens e serviços para infraestrutura e indústrias de base.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smtClean="0">
                <a:solidFill>
                  <a:schemeClr val="bg2">
                    <a:lumMod val="25000"/>
                  </a:schemeClr>
                </a:solidFill>
              </a:rPr>
              <a:t>Colaborar de forma decisiva com agentes públicos e privados na busca de soluções consistentes e realistas.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1400" smtClean="0">
                <a:solidFill>
                  <a:schemeClr val="bg2">
                    <a:lumMod val="25000"/>
                  </a:schemeClr>
                </a:solidFill>
              </a:rPr>
              <a:t>Ampliar a participação das empresas brasileiras no mercado global de infraestrutura.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96" y="1296307"/>
            <a:ext cx="359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9016" y="324618"/>
            <a:ext cx="8177784" cy="585031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Situação da Infraestrutura – Investimentos Realizados</a:t>
            </a:r>
            <a:endParaRPr lang="pt-BR" spc="-15"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96892"/>
              </p:ext>
            </p:extLst>
          </p:nvPr>
        </p:nvGraphicFramePr>
        <p:xfrm>
          <a:off x="326064" y="1230498"/>
          <a:ext cx="6908599" cy="397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09016" y="1244061"/>
            <a:ext cx="623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3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EVOLUÇÃO DOS INVESTIMENTOS</a:t>
            </a: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pt-BR" sz="13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EM </a:t>
            </a: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INFRAESTRUTURA – </a:t>
            </a:r>
          </a:p>
          <a:p>
            <a:pPr algn="ctr"/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POR ANO (Valores Correntes)</a:t>
            </a:r>
            <a:endParaRPr lang="pt-BR" sz="13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 rot="-5400000">
            <a:off x="255005" y="2273420"/>
            <a:ext cx="72295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sz="1300" dirty="0" smtClean="0">
                <a:solidFill>
                  <a:srgbClr val="002060"/>
                </a:solidFill>
                <a:latin typeface="+mj-lt"/>
              </a:rPr>
              <a:t>R$ </a:t>
            </a:r>
            <a:r>
              <a:rPr lang="pt-BR" sz="1300" dirty="0">
                <a:solidFill>
                  <a:srgbClr val="002060"/>
                </a:solidFill>
                <a:latin typeface="+mj-lt"/>
              </a:rPr>
              <a:t>Bilhões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77384" y="5800725"/>
            <a:ext cx="80666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AutoNum type="arabicParenR"/>
              <a:defRPr/>
            </a:pPr>
            <a:r>
              <a:rPr lang="pt-BR" sz="1100" dirty="0" smtClean="0">
                <a:latin typeface="+mj-lt"/>
              </a:rPr>
              <a:t>Inclui os setores de Energia Elétrica, Transportes, Saneamento e Telecomunicações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pt-BR" sz="1100" dirty="0"/>
              <a:t>Não inclui o Setor de Petróleo e Gás</a:t>
            </a:r>
          </a:p>
          <a:p>
            <a:pPr marL="228600" indent="-228600">
              <a:buAutoNum type="arabicParenR"/>
              <a:defRPr/>
            </a:pPr>
            <a:r>
              <a:rPr lang="pt-BR" sz="1100" dirty="0" smtClean="0">
                <a:latin typeface="+mj-lt"/>
              </a:rPr>
              <a:t>Para o ano de 2017 e 2018 - Previsão</a:t>
            </a:r>
          </a:p>
          <a:p>
            <a:pPr>
              <a:defRPr/>
            </a:pPr>
            <a:r>
              <a:rPr lang="pt-BR" sz="1100" dirty="0" smtClean="0">
                <a:latin typeface="+mj-lt"/>
              </a:rPr>
              <a:t>Fonte e Elaboração: ABDIB</a:t>
            </a:r>
            <a:endParaRPr lang="pt-BR" sz="11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234662" y="1244061"/>
            <a:ext cx="1604537" cy="37623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Quedas nos investimentos em infraestrutura.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Desde 2015 o Brasil apresenta queda nos investimentos em infraestrutura.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66954" y="6444476"/>
            <a:ext cx="34922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/>
              <a:t>Fonte: BCB e ABDIB </a:t>
            </a:r>
            <a:r>
              <a:rPr lang="pt-BR" sz="1200" b="0" dirty="0" smtClean="0"/>
              <a:t>Elaboração: ABDIB</a:t>
            </a:r>
            <a:endParaRPr lang="pt-BR" sz="1200" b="0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77385" y="5800225"/>
            <a:ext cx="7961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AutoNum type="arabicParenR"/>
              <a:defRPr/>
            </a:pPr>
            <a:r>
              <a:rPr lang="pt-BR" sz="1100" dirty="0" smtClean="0">
                <a:latin typeface="+mj-lt"/>
              </a:rPr>
              <a:t>Inclui os setores de Energia Elétrica, Transportes, Saneamento e Telecomunicações</a:t>
            </a:r>
          </a:p>
          <a:p>
            <a:pPr marL="228600" indent="-228600">
              <a:buAutoNum type="arabicParenR"/>
              <a:defRPr/>
            </a:pPr>
            <a:r>
              <a:rPr lang="pt-BR" sz="1100" dirty="0" smtClean="0">
                <a:latin typeface="+mj-lt"/>
              </a:rPr>
              <a:t>Não inclui o setor de Petróleo e Gás</a:t>
            </a:r>
          </a:p>
          <a:p>
            <a:pPr marL="228600" indent="-228600">
              <a:buAutoNum type="arabicParenR"/>
              <a:defRPr/>
            </a:pPr>
            <a:r>
              <a:rPr lang="pt-BR" sz="1100" dirty="0" smtClean="0">
                <a:latin typeface="+mj-lt"/>
              </a:rPr>
              <a:t>Para o ano de 2017 e 2018 - Previsão</a:t>
            </a:r>
          </a:p>
          <a:p>
            <a:pPr>
              <a:defRPr/>
            </a:pPr>
            <a:endParaRPr lang="pt-BR" sz="1100" dirty="0" smtClean="0">
              <a:latin typeface="+mj-lt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48012869"/>
              </p:ext>
            </p:extLst>
          </p:nvPr>
        </p:nvGraphicFramePr>
        <p:xfrm>
          <a:off x="185299" y="1301210"/>
          <a:ext cx="6847914" cy="378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tângulo 10"/>
          <p:cNvSpPr/>
          <p:nvPr/>
        </p:nvSpPr>
        <p:spPr>
          <a:xfrm>
            <a:off x="7234662" y="1310736"/>
            <a:ext cx="1604537" cy="37623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 queda observada nos investimentos  compromete a já deficitária infraestrutura brasileira. Para 2018 a previsão é de nova queda nos investimentos.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23291" y="1344088"/>
            <a:ext cx="62346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INVESTIMENTOS </a:t>
            </a:r>
            <a:r>
              <a:rPr lang="pt-BR" sz="13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EM </a:t>
            </a:r>
            <a:r>
              <a:rPr lang="pt-BR" sz="13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INFRAESTRUTURA / PIB </a:t>
            </a:r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509016" y="324618"/>
            <a:ext cx="8177784" cy="585031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Situação da Infraestrutura – Investimentos Realizados</a:t>
            </a:r>
            <a:endParaRPr lang="pt-BR" spc="-15" dirty="0"/>
          </a:p>
        </p:txBody>
      </p:sp>
    </p:spTree>
    <p:extLst>
      <p:ext uri="{BB962C8B-B14F-4D97-AF65-F5344CB8AC3E}">
        <p14:creationId xmlns:p14="http://schemas.microsoft.com/office/powerpoint/2010/main" val="24706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224243"/>
            <a:ext cx="8177784" cy="585031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</a:t>
            </a:r>
            <a:endParaRPr lang="pt-BR" spc="-15" dirty="0"/>
          </a:p>
        </p:txBody>
      </p:sp>
      <p:sp>
        <p:nvSpPr>
          <p:cNvPr id="19" name="Espaço Reservado para Conteúdo 25"/>
          <p:cNvSpPr txBox="1">
            <a:spLocks/>
          </p:cNvSpPr>
          <p:nvPr/>
        </p:nvSpPr>
        <p:spPr>
          <a:xfrm>
            <a:off x="509015" y="1081204"/>
            <a:ext cx="8305375" cy="4702545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/>
              <a:t>Diante das questões enfrentadas em cada setor da infraestrutura, especialmente os setores com potencial de demanda nas cidades, a ABDIB tem trabalhado questões </a:t>
            </a:r>
            <a:r>
              <a:rPr lang="pt-BR" sz="1800" b="1" dirty="0"/>
              <a:t>fundamentais </a:t>
            </a:r>
            <a:r>
              <a:rPr lang="pt-BR" sz="1800" b="1" dirty="0" smtClean="0"/>
              <a:t>para </a:t>
            </a:r>
            <a:r>
              <a:rPr lang="pt-BR" sz="1800" b="1" dirty="0"/>
              <a:t>a melhoria do ambiente de negócios e investimentos na infraestrutura das cidades</a:t>
            </a:r>
            <a:r>
              <a:rPr lang="pt-BR" sz="1800" b="1" dirty="0" smtClean="0"/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 smtClean="0"/>
              <a:t>São foco de atenção em relação a infraestrutura urbana os comitês setoriais de Mobilidade Urbana, Iluminação Pública, Resíduos Sólidos, Recursos Hídricos e Saneamento e Geração de Energia com a definição de objetivos e pauta de trabalhos nos comitês.  </a:t>
            </a:r>
            <a:endParaRPr lang="pt-BR" sz="1000" dirty="0"/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7867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880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cidades: Iluminação Pública </a:t>
            </a:r>
            <a:endParaRPr lang="pt-BR" spc="-15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40965"/>
              </p:ext>
            </p:extLst>
          </p:nvPr>
        </p:nvGraphicFramePr>
        <p:xfrm>
          <a:off x="552450" y="1011936"/>
          <a:ext cx="4572000" cy="4640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</a:tblGrid>
              <a:tr h="2282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EFICIENCIA ENERGÉTICA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Redução Superior a 50% no consumo de energia, via LED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Aumento da vida útil das lâmpadas, para mais de 10 anos.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2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ECONOMIA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Redução dos gastos das Prefeituras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Aumento dos Investimentos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266700" lvl="1" indent="-2667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</a:pPr>
                      <a:r>
                        <a:rPr lang="pt-BR" sz="1100" dirty="0">
                          <a:effectLst/>
                        </a:rPr>
                        <a:t>  </a:t>
                      </a:r>
                      <a:r>
                        <a:rPr lang="pt-BR" sz="1100" dirty="0" smtClean="0">
                          <a:effectLst/>
                        </a:rPr>
                        <a:t>Oportunidade </a:t>
                      </a:r>
                      <a:r>
                        <a:rPr lang="pt-BR" sz="1100" dirty="0">
                          <a:effectLst/>
                        </a:rPr>
                        <a:t>de negócios para às empresas com geração de empregos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2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SEGURANÇA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Redução da Criminalidade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Redução </a:t>
                      </a:r>
                      <a:r>
                        <a:rPr lang="pt-BR" sz="1100" dirty="0" smtClean="0">
                          <a:effectLst/>
                        </a:rPr>
                        <a:t> de acidentes </a:t>
                      </a:r>
                      <a:r>
                        <a:rPr lang="pt-BR" sz="1100" dirty="0">
                          <a:effectLst/>
                        </a:rPr>
                        <a:t>(atropelamentos noturnos)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2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MEIO AMBIENTE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Redução da Emissão de CO2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Adoção de tecnologias livres de metais pesados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2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MELHORIA DOS SERVIÇOS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Alto índice de luminárias em funcionamento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>
                          <a:effectLst/>
                        </a:rPr>
                        <a:t>Rápida resolução de chamados de manutenção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28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QUALIDADE DE VIDA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Redução da Poluição luminosa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  <a:tr h="2510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pt-BR" sz="1100" dirty="0">
                          <a:effectLst/>
                        </a:rPr>
                        <a:t>Iluminação de Qualidade em espaços públicos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40" marR="56340" marT="0" marB="0"/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5812155" y="1011936"/>
            <a:ext cx="2601066" cy="46331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As </a:t>
            </a:r>
            <a:r>
              <a:rPr lang="pt-BR" dirty="0" err="1" smtClean="0">
                <a:solidFill>
                  <a:srgbClr val="FF0000"/>
                </a:solidFill>
              </a:rPr>
              <a:t>PPP’s</a:t>
            </a:r>
            <a:r>
              <a:rPr lang="pt-BR" dirty="0" smtClean="0">
                <a:solidFill>
                  <a:srgbClr val="FF0000"/>
                </a:solidFill>
              </a:rPr>
              <a:t> de Iluminação Pública tem um amplo mercado para atendimento às cidades em busca de uma prestação de serviço mais eficiente com ganhos econômicos para as prefeituras e melhor atendimento à população.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-1025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 : Iluminação Pública</a:t>
            </a:r>
            <a:endParaRPr lang="pt-BR" spc="-15" dirty="0"/>
          </a:p>
        </p:txBody>
      </p:sp>
      <p:sp>
        <p:nvSpPr>
          <p:cNvPr id="5" name="Retângulo 4"/>
          <p:cNvSpPr/>
          <p:nvPr/>
        </p:nvSpPr>
        <p:spPr>
          <a:xfrm>
            <a:off x="552449" y="1011936"/>
            <a:ext cx="79489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Objetivo </a:t>
            </a:r>
            <a:r>
              <a:rPr lang="pt-BR" sz="1600" b="1" dirty="0" smtClean="0"/>
              <a:t>:</a:t>
            </a:r>
            <a:r>
              <a:rPr lang="pt-BR" sz="1600" dirty="0" smtClean="0"/>
              <a:t> </a:t>
            </a:r>
            <a:r>
              <a:rPr lang="pt-BR" sz="1600" dirty="0"/>
              <a:t>Avaliar, propor e implementar soluções/recomendações  visando  promover as </a:t>
            </a:r>
            <a:r>
              <a:rPr lang="pt-BR" sz="1600" dirty="0" err="1"/>
              <a:t>PPPs</a:t>
            </a:r>
            <a:r>
              <a:rPr lang="pt-BR" sz="1600" dirty="0"/>
              <a:t> voltadas à Modernização da Iluminação Pública e outras funcionalidades a ela associadas, nos municípios brasileiros</a:t>
            </a:r>
            <a:r>
              <a:rPr lang="pt-BR" sz="1600" dirty="0" smtClean="0"/>
              <a:t>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dirty="0"/>
              <a:t>Plano de </a:t>
            </a:r>
            <a:r>
              <a:rPr lang="pt-BR" sz="1600" b="1" dirty="0" smtClean="0"/>
              <a:t>Ação</a:t>
            </a:r>
            <a:r>
              <a:rPr lang="pt-BR" sz="1600" b="1" dirty="0"/>
              <a:t>:</a:t>
            </a:r>
            <a:endParaRPr lang="pt-BR" sz="1600" b="1" dirty="0" smtClean="0"/>
          </a:p>
          <a:p>
            <a:pPr algn="just"/>
            <a:endParaRPr lang="pt-BR" sz="1600" b="1" dirty="0"/>
          </a:p>
          <a:p>
            <a:pPr algn="just"/>
            <a:r>
              <a:rPr lang="pt-BR" sz="1600" dirty="0" smtClean="0"/>
              <a:t>1. Auxiliar </a:t>
            </a:r>
            <a:r>
              <a:rPr lang="pt-BR" sz="1600" dirty="0"/>
              <a:t>nas dificuldades enfrentadas pelos municípios para desenvolver estas </a:t>
            </a:r>
            <a:r>
              <a:rPr lang="pt-BR" sz="1600" dirty="0" err="1"/>
              <a:t>PPPs</a:t>
            </a:r>
            <a:r>
              <a:rPr lang="pt-BR" sz="1600" dirty="0"/>
              <a:t>; </a:t>
            </a:r>
          </a:p>
          <a:p>
            <a:pPr algn="just"/>
            <a:r>
              <a:rPr lang="pt-BR" sz="1600" dirty="0" smtClean="0"/>
              <a:t>2. Viabilização </a:t>
            </a:r>
            <a:r>
              <a:rPr lang="pt-BR" sz="1600" dirty="0"/>
              <a:t>de alternativas de financiamento  destes projetos e a constituição de garantias  desenvolvendo estudos com </a:t>
            </a:r>
            <a:r>
              <a:rPr lang="pt-BR" sz="1600" dirty="0" smtClean="0"/>
              <a:t>recursos </a:t>
            </a:r>
            <a:r>
              <a:rPr lang="pt-BR" sz="1600" dirty="0"/>
              <a:t>privados para entrega aos entes </a:t>
            </a:r>
            <a:r>
              <a:rPr lang="pt-BR" sz="1600" dirty="0" smtClean="0"/>
              <a:t>públicos;</a:t>
            </a:r>
            <a:endParaRPr lang="pt-BR" sz="1600" dirty="0"/>
          </a:p>
          <a:p>
            <a:pPr algn="just"/>
            <a:r>
              <a:rPr lang="pt-BR" sz="1600" dirty="0" smtClean="0"/>
              <a:t>3. Fortalecimento </a:t>
            </a:r>
            <a:r>
              <a:rPr lang="pt-BR" sz="1600" dirty="0"/>
              <a:t>da governança e da regulação entre os parceiros público e privado;</a:t>
            </a:r>
          </a:p>
          <a:p>
            <a:pPr algn="just"/>
            <a:r>
              <a:rPr lang="pt-BR" sz="1600" dirty="0" smtClean="0"/>
              <a:t>4. Promover </a:t>
            </a:r>
            <a:r>
              <a:rPr lang="pt-BR" sz="1600" dirty="0"/>
              <a:t>melhoria do acesso às tecnologias mais avançadas, integradoras e sustentáveis para a iluminação pública e de soluções de cidades inteligentes; </a:t>
            </a:r>
          </a:p>
          <a:p>
            <a:pPr algn="just"/>
            <a:r>
              <a:rPr lang="pt-BR" sz="1600" dirty="0" smtClean="0"/>
              <a:t>5. Desenvolvimento </a:t>
            </a:r>
            <a:r>
              <a:rPr lang="pt-BR" sz="1600" dirty="0"/>
              <a:t>e fortalecimento deste novo mercado.</a:t>
            </a:r>
          </a:p>
        </p:txBody>
      </p:sp>
    </p:spTree>
    <p:extLst>
      <p:ext uri="{BB962C8B-B14F-4D97-AF65-F5344CB8AC3E}">
        <p14:creationId xmlns:p14="http://schemas.microsoft.com/office/powerpoint/2010/main" val="3483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914400"/>
            <a:ext cx="8034528" cy="9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2450" y="942975"/>
            <a:ext cx="7948930" cy="0"/>
          </a:xfrm>
          <a:custGeom>
            <a:avLst/>
            <a:gdLst/>
            <a:ahLst/>
            <a:cxnLst/>
            <a:rect l="l" t="t" r="r" b="b"/>
            <a:pathLst>
              <a:path w="7948930">
                <a:moveTo>
                  <a:pt x="0" y="0"/>
                </a:moveTo>
                <a:lnTo>
                  <a:pt x="7948549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pPr marL="102870">
                <a:lnSpc>
                  <a:spcPts val="1240"/>
                </a:lnSpc>
              </a:pPr>
              <a:t>9</a:t>
            </a:fld>
            <a:endParaRPr dirty="0"/>
          </a:p>
        </p:txBody>
      </p:sp>
      <p:sp>
        <p:nvSpPr>
          <p:cNvPr id="18" name="Retângulo com Único Canto Aparado 17"/>
          <p:cNvSpPr/>
          <p:nvPr/>
        </p:nvSpPr>
        <p:spPr>
          <a:xfrm>
            <a:off x="-4547" y="5800225"/>
            <a:ext cx="9148547" cy="1080000"/>
          </a:xfrm>
          <a:prstGeom prst="snip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0000" dir="5400000" rotWithShape="0">
              <a:schemeClr val="tx2">
                <a:alpha val="3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299" y="5932642"/>
            <a:ext cx="892086" cy="755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4"/>
          <p:cNvSpPr txBox="1">
            <a:spLocks noGrp="1"/>
          </p:cNvSpPr>
          <p:nvPr>
            <p:ph type="title"/>
          </p:nvPr>
        </p:nvSpPr>
        <p:spPr>
          <a:xfrm>
            <a:off x="489966" y="8800"/>
            <a:ext cx="8177784" cy="1015918"/>
          </a:xfrm>
          <a:prstGeom prst="rect">
            <a:avLst/>
          </a:prstGeom>
        </p:spPr>
        <p:txBody>
          <a:bodyPr vert="horz" wrap="square" lIns="0" tIns="152653" rIns="0" bIns="0" rtlCol="0">
            <a:spAutoFit/>
          </a:bodyPr>
          <a:lstStyle/>
          <a:p>
            <a:pPr marL="56515" algn="l">
              <a:lnSpc>
                <a:spcPct val="100000"/>
              </a:lnSpc>
            </a:pPr>
            <a:r>
              <a:rPr lang="pt-BR" spc="-10" dirty="0" smtClean="0"/>
              <a:t>Investimento em infraestrutura nas cidades: Resíduos Sólidos </a:t>
            </a:r>
            <a:endParaRPr lang="pt-BR" spc="-15" dirty="0"/>
          </a:p>
        </p:txBody>
      </p:sp>
      <p:sp>
        <p:nvSpPr>
          <p:cNvPr id="20" name="Retângulo 19"/>
          <p:cNvSpPr/>
          <p:nvPr/>
        </p:nvSpPr>
        <p:spPr>
          <a:xfrm>
            <a:off x="5324474" y="1024718"/>
            <a:ext cx="3438525" cy="45474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 smtClean="0">
                <a:solidFill>
                  <a:srgbClr val="FF0000"/>
                </a:solidFill>
              </a:rPr>
              <a:t>Existe um enorme potencial para geração de energia a partir do lixo. Este mercado ainda é pouco explorado no Brasil se comparado a outros países. </a:t>
            </a:r>
          </a:p>
          <a:p>
            <a:pPr algn="ctr"/>
            <a:r>
              <a:rPr lang="pt-BR" sz="1300" dirty="0" smtClean="0">
                <a:solidFill>
                  <a:srgbClr val="FF0000"/>
                </a:solidFill>
              </a:rPr>
              <a:t>Segundo a Aneel a  capacidade de geração de energia a partir de  resíduos sólidos urbanos é de apenas 0,08% do total da matriz enérgica brasileira (dados de junho 18).</a:t>
            </a:r>
          </a:p>
          <a:p>
            <a:pPr algn="ctr" fontAlgn="base"/>
            <a:r>
              <a:rPr lang="pt-BR" sz="1300" dirty="0">
                <a:solidFill>
                  <a:srgbClr val="FF0000"/>
                </a:solidFill>
              </a:rPr>
              <a:t/>
            </a:r>
            <a:br>
              <a:rPr lang="pt-BR" sz="1300" dirty="0">
                <a:solidFill>
                  <a:srgbClr val="FF0000"/>
                </a:solidFill>
              </a:rPr>
            </a:br>
            <a:r>
              <a:rPr lang="pt-BR" sz="1300" dirty="0" smtClean="0">
                <a:solidFill>
                  <a:srgbClr val="FF0000"/>
                </a:solidFill>
              </a:rPr>
              <a:t>A </a:t>
            </a:r>
            <a:r>
              <a:rPr lang="pt-BR" sz="1300" dirty="0">
                <a:solidFill>
                  <a:srgbClr val="FF0000"/>
                </a:solidFill>
              </a:rPr>
              <a:t>Alemanha </a:t>
            </a:r>
            <a:r>
              <a:rPr lang="pt-BR" sz="1300" dirty="0" smtClean="0">
                <a:solidFill>
                  <a:srgbClr val="FF0000"/>
                </a:solidFill>
              </a:rPr>
              <a:t> por exemplo recicla </a:t>
            </a:r>
            <a:r>
              <a:rPr lang="pt-BR" sz="1300" dirty="0">
                <a:solidFill>
                  <a:srgbClr val="FF0000"/>
                </a:solidFill>
              </a:rPr>
              <a:t>100% dos resíduos reaproveitáveis e faz compostagem do resíduo </a:t>
            </a:r>
            <a:r>
              <a:rPr lang="pt-BR" sz="1300" dirty="0" smtClean="0">
                <a:solidFill>
                  <a:srgbClr val="FF0000"/>
                </a:solidFill>
              </a:rPr>
              <a:t>orgânico. Os </a:t>
            </a:r>
            <a:r>
              <a:rPr lang="pt-BR" sz="1300" dirty="0">
                <a:solidFill>
                  <a:srgbClr val="FF0000"/>
                </a:solidFill>
              </a:rPr>
              <a:t>alemães gerenciam o tratamento dos resíduos em usinas de reciclagem, usinas de tratamento de resíduo biológico e usinas de incineração. Em aterro, tratam apenas resíduos especiais.</a:t>
            </a:r>
          </a:p>
          <a:p>
            <a:pPr algn="ctr" fontAlgn="base"/>
            <a:r>
              <a:rPr lang="pt-BR" sz="1300" dirty="0">
                <a:solidFill>
                  <a:srgbClr val="FF0000"/>
                </a:solidFill>
              </a:rPr>
              <a:t>A incineração do lixo é muito utilizada no país para geração de energia. As incinerações são feitas por empresas privadas ou municipais e geram energia térmica e elétrica. </a:t>
            </a:r>
          </a:p>
          <a:p>
            <a:pPr algn="ctr"/>
            <a:endParaRPr lang="pt-BR" sz="1300" dirty="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66954" y="5919168"/>
            <a:ext cx="34922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err="1" smtClean="0"/>
              <a:t>Abrelpe</a:t>
            </a:r>
            <a:r>
              <a:rPr lang="pt-BR" sz="1200" dirty="0"/>
              <a:t>.</a:t>
            </a:r>
            <a:endParaRPr lang="pt-BR" sz="12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1616393"/>
            <a:ext cx="454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1342" y="1123950"/>
            <a:ext cx="4543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dirty="0"/>
              <a:t>DISPOSIÇÃO FINAL DE RSU NO BRASIL POR TIPO DE DESTINAÇÃO (</a:t>
            </a:r>
            <a:r>
              <a:rPr lang="pt-BR" sz="1300" dirty="0" smtClean="0"/>
              <a:t>T/DIA)</a:t>
            </a:r>
            <a:endParaRPr lang="pt-BR" sz="1300" dirty="0"/>
          </a:p>
        </p:txBody>
      </p:sp>
      <p:sp>
        <p:nvSpPr>
          <p:cNvPr id="14" name="Retângulo 13"/>
          <p:cNvSpPr/>
          <p:nvPr/>
        </p:nvSpPr>
        <p:spPr>
          <a:xfrm>
            <a:off x="641349" y="4140518"/>
            <a:ext cx="4533418" cy="10696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rgbClr val="FF0000"/>
                </a:solidFill>
              </a:rPr>
              <a:t>As unidades inadequadas como lixões e aterros controlados ainda estão presentes em todas as regiões do país e receberam mais de 81 mil toneladas de resíduos por </a:t>
            </a:r>
            <a:r>
              <a:rPr lang="pt-BR" sz="1300" dirty="0" smtClean="0">
                <a:solidFill>
                  <a:srgbClr val="FF0000"/>
                </a:solidFill>
              </a:rPr>
              <a:t>dia em 2016, </a:t>
            </a:r>
            <a:r>
              <a:rPr lang="pt-BR" sz="1300" dirty="0">
                <a:solidFill>
                  <a:srgbClr val="FF0000"/>
                </a:solidFill>
              </a:rPr>
              <a:t>com elevado potencial de poluição ambiental e impactos negativos na saúde.</a:t>
            </a:r>
          </a:p>
        </p:txBody>
      </p:sp>
    </p:spTree>
    <p:extLst>
      <p:ext uri="{BB962C8B-B14F-4D97-AF65-F5344CB8AC3E}">
        <p14:creationId xmlns:p14="http://schemas.microsoft.com/office/powerpoint/2010/main" val="28493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5886</TotalTime>
  <Words>1639</Words>
  <Application>Microsoft Office PowerPoint</Application>
  <PresentationFormat>Apresentação na tela (4:3)</PresentationFormat>
  <Paragraphs>161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Office Theme</vt:lpstr>
      <vt:lpstr>Apresentação do PowerPoint</vt:lpstr>
      <vt:lpstr>ABDIB -  Quem Somos</vt:lpstr>
      <vt:lpstr>ABDIB -  Missão</vt:lpstr>
      <vt:lpstr>Situação da Infraestrutura – Investimentos Realizados</vt:lpstr>
      <vt:lpstr>Situação da Infraestrutura – Investimentos Realizados</vt:lpstr>
      <vt:lpstr>Investimento em infraestrutura nas cidades</vt:lpstr>
      <vt:lpstr>Investimento em infraestrutura nas cidades: Iluminação Pública </vt:lpstr>
      <vt:lpstr>Investimento em infraestrutura nas cidades : Iluminação Pública</vt:lpstr>
      <vt:lpstr>Investimento em infraestrutura nas cidades: Resíduos Sólidos </vt:lpstr>
      <vt:lpstr>Investimento em infraestrutura nas cidades : Resíduos Sólidos</vt:lpstr>
      <vt:lpstr>Investimento em infraestrutura nas cidades: Mobilidade Urbana</vt:lpstr>
      <vt:lpstr>Investimento em infraestrutura nas cidades: Mobilidade Urbana</vt:lpstr>
      <vt:lpstr>Investimento em infraestrutura nas cidades : Recursos Hídricos e Saneamento</vt:lpstr>
      <vt:lpstr>Investimento em infraestrutura nas cidades : Recursos Hídricos e Saneamento</vt:lpstr>
      <vt:lpstr>Investimento em infraestrutura nas cidades : Energia Elétrica – Geração Fontes de energia limpa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</dc:creator>
  <cp:lastModifiedBy>Frederico Moreno</cp:lastModifiedBy>
  <cp:revision>538</cp:revision>
  <cp:lastPrinted>2018-06-19T21:31:09Z</cp:lastPrinted>
  <dcterms:created xsi:type="dcterms:W3CDTF">2015-04-10T18:53:33Z</dcterms:created>
  <dcterms:modified xsi:type="dcterms:W3CDTF">2018-06-19T22:52:33Z</dcterms:modified>
</cp:coreProperties>
</file>